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509" r:id="rId3"/>
    <p:sldId id="527" r:id="rId4"/>
    <p:sldId id="528" r:id="rId5"/>
    <p:sldId id="516" r:id="rId6"/>
    <p:sldId id="517" r:id="rId7"/>
    <p:sldId id="518" r:id="rId8"/>
    <p:sldId id="520" r:id="rId9"/>
    <p:sldId id="529" r:id="rId10"/>
    <p:sldId id="530" r:id="rId11"/>
    <p:sldId id="531" r:id="rId12"/>
    <p:sldId id="540" r:id="rId13"/>
    <p:sldId id="539" r:id="rId14"/>
    <p:sldId id="532" r:id="rId15"/>
    <p:sldId id="533" r:id="rId16"/>
    <p:sldId id="536" r:id="rId17"/>
    <p:sldId id="534" r:id="rId18"/>
    <p:sldId id="537" r:id="rId19"/>
    <p:sldId id="535" r:id="rId20"/>
    <p:sldId id="541" r:id="rId21"/>
    <p:sldId id="526" r:id="rId22"/>
    <p:sldId id="508" r:id="rId23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FF66"/>
    <a:srgbClr val="FFFF99"/>
    <a:srgbClr val="FFFFCC"/>
    <a:srgbClr val="FFF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397" autoAdjust="0"/>
    <p:restoredTop sz="95825" autoAdjust="0"/>
  </p:normalViewPr>
  <p:slideViewPr>
    <p:cSldViewPr snapToGrid="0" snapToObjects="1">
      <p:cViewPr>
        <p:scale>
          <a:sx n="90" d="100"/>
          <a:sy n="90" d="100"/>
        </p:scale>
        <p:origin x="288" y="-63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367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83B6ED9-1A7B-4EA5-986A-59676557CE13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562DB5-38D3-4C35-B274-DA7D6730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48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48C737F-1A87-A347-9B35-191E1B3ECFCC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EFC5B97-889A-EF45-9112-ED8F5DFBD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8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5B97-889A-EF45-9112-ED8F5DFBD5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C28-E37F-4999-8011-ACA4D43220C5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B1B9-280C-40E2-9380-848D13BD33C9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8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CA6BD-B263-4891-BEC6-9B518CC48653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CB8BE-EF4C-4D99-BC99-A7DC2EA616DF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2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2E3B-3BBA-4F65-AA2E-5F1574AD3309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0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427A-D7BF-4673-B2A9-624E4E4782C0}" type="datetime1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4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6F7F-9FB0-4548-9F5E-DA4B00170278}" type="datetime1">
              <a:rPr lang="en-US" smtClean="0"/>
              <a:t>11/25/2015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69538-7A1E-4B14-99EE-575E64C41D10}" type="datetime1">
              <a:rPr lang="en-US" smtClean="0"/>
              <a:t>11/25/2015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1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F329-D668-477C-9B0D-1E4B1D018885}" type="datetime1">
              <a:rPr lang="en-US" smtClean="0"/>
              <a:t>11/25/2015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4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E284-5469-4288-AFB9-59465F50CA99}" type="datetime1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30FF-859D-4D81-A82B-1FB05E46EAE6}" type="datetime1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490C4-C4FA-40FE-BCA3-2C4FA3D66715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hyperlink" Target="http://emphasis.core.ubc.ca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2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24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hyperlink" Target="mailto:louisega@mail.ubc.ca" TargetMode="External"/><Relationship Id="rId5" Type="http://schemas.openxmlformats.org/officeDocument/2006/relationships/hyperlink" Target="mailto:mdevera@mail.ubc.ca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emphasis.core.ubc.ca" TargetMode="Externa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2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873" y="3200400"/>
            <a:ext cx="8399721" cy="1752600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nl-NL" sz="3600" b="1" dirty="0" smtClean="0">
                <a:solidFill>
                  <a:schemeClr val="tx1"/>
                </a:solidFill>
                <a:ea typeface="Times New Roman"/>
                <a:cs typeface="Times New Roman"/>
              </a:rPr>
              <a:t>Follow-up Procedures:</a:t>
            </a:r>
          </a:p>
          <a:p>
            <a:pPr>
              <a:lnSpc>
                <a:spcPct val="110000"/>
              </a:lnSpc>
            </a:pPr>
            <a:r>
              <a:rPr lang="nl-NL" sz="3600" b="1" dirty="0" smtClean="0">
                <a:solidFill>
                  <a:schemeClr val="tx1"/>
                </a:solidFill>
                <a:ea typeface="Times New Roman"/>
                <a:cs typeface="Times New Roman"/>
              </a:rPr>
              <a:t>Intervention Pharmacy, Monthly Follow-up and WelTel Platform</a:t>
            </a:r>
          </a:p>
        </p:txBody>
      </p:sp>
      <p:sp>
        <p:nvSpPr>
          <p:cNvPr id="7" name="Rectangle 6"/>
          <p:cNvSpPr/>
          <p:nvPr/>
        </p:nvSpPr>
        <p:spPr>
          <a:xfrm>
            <a:off x="263208" y="192025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325314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380744" y="510251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smtClean="0">
                <a:ea typeface="Times New Roman"/>
                <a:cs typeface="Times New Roman"/>
                <a:hlinkClick r:id="rId5"/>
              </a:rPr>
              <a:t>emphasis.core.ubc.ca 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2906764">
            <a:off x="6323633" y="5409520"/>
            <a:ext cx="460932" cy="480448"/>
          </a:xfrm>
          <a:prstGeom prst="rightArrow">
            <a:avLst>
              <a:gd name="adj1" fmla="val 49888"/>
              <a:gd name="adj2" fmla="val 37452"/>
            </a:avLst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5682700" y="5933458"/>
            <a:ext cx="209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cs typeface="Arial" panose="020B0604020202020204" pitchFamily="34" charset="0"/>
              </a:rPr>
              <a:t>Click for more information</a:t>
            </a:r>
            <a:endParaRPr lang="en-CA" sz="1400" dirty="0"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</a:t>
            </a:fld>
            <a:endParaRPr lang="en-US"/>
          </a:p>
        </p:txBody>
      </p:sp>
      <p:pic>
        <p:nvPicPr>
          <p:cNvPr id="5" name="Voice_0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4726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6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2"/>
    </mc:Choice>
    <mc:Fallback>
      <p:transition spd="slow" advTm="5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4948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04 at 下午2.03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7" y="2347973"/>
            <a:ext cx="8541028" cy="3853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4312" y="5122224"/>
            <a:ext cx="2288675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cs typeface="Arial" panose="020B0604020202020204" pitchFamily="34" charset="0"/>
              </a:rPr>
              <a:t>Click on </a:t>
            </a:r>
            <a:r>
              <a:rPr lang="en-CA" b="1" dirty="0" smtClean="0">
                <a:cs typeface="Arial" panose="020B0604020202020204" pitchFamily="34" charset="0"/>
              </a:rPr>
              <a:t>patient’s name </a:t>
            </a:r>
            <a:r>
              <a:rPr lang="en-CA" dirty="0" smtClean="0">
                <a:cs typeface="Arial" panose="020B0604020202020204" pitchFamily="34" charset="0"/>
              </a:rPr>
              <a:t>to view profile and SMS history</a:t>
            </a:r>
            <a:endParaRPr lang="en-CA" dirty="0"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6271" y="3895237"/>
            <a:ext cx="1972734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Symbol indicates ‘</a:t>
            </a:r>
            <a:r>
              <a:rPr lang="en-US" b="1" dirty="0" err="1" smtClean="0">
                <a:cs typeface="Arial" panose="020B0604020202020204" pitchFamily="34" charset="0"/>
              </a:rPr>
              <a:t>checkins</a:t>
            </a:r>
            <a:r>
              <a:rPr lang="en-US" dirty="0" smtClean="0">
                <a:cs typeface="Arial" panose="020B0604020202020204" pitchFamily="34" charset="0"/>
              </a:rPr>
              <a:t>’</a:t>
            </a:r>
            <a:r>
              <a:rPr lang="en-US" b="1" dirty="0" smtClean="0">
                <a:cs typeface="Arial" panose="020B0604020202020204" pitchFamily="34" charset="0"/>
              </a:rPr>
              <a:t> </a:t>
            </a:r>
            <a:r>
              <a:rPr lang="en-US" b="1" dirty="0">
                <a:cs typeface="Arial" panose="020B0604020202020204" pitchFamily="34" charset="0"/>
              </a:rPr>
              <a:t>needing review </a:t>
            </a:r>
          </a:p>
        </p:txBody>
      </p:sp>
      <p:pic>
        <p:nvPicPr>
          <p:cNvPr id="8" name="Picture 7" descr="Screen Shot 2015-03-04 at 下午2.2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3" y="4421854"/>
            <a:ext cx="254000" cy="20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59200" y="4357322"/>
            <a:ext cx="2112338" cy="64633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Arial" panose="020B0604020202020204" pitchFamily="34" charset="0"/>
              </a:rPr>
              <a:t>Click on </a:t>
            </a:r>
            <a:r>
              <a:rPr lang="en-US" b="1" dirty="0" smtClean="0">
                <a:cs typeface="Arial" panose="020B0604020202020204" pitchFamily="34" charset="0"/>
              </a:rPr>
              <a:t>symbol</a:t>
            </a:r>
            <a:r>
              <a:rPr lang="en-US" dirty="0" smtClean="0">
                <a:cs typeface="Arial" panose="020B0604020202020204" pitchFamily="34" charset="0"/>
              </a:rPr>
              <a:t> to check </a:t>
            </a:r>
            <a:r>
              <a:rPr lang="en-US" b="1" dirty="0" smtClean="0">
                <a:cs typeface="Arial" panose="020B0604020202020204" pitchFamily="34" charset="0"/>
              </a:rPr>
              <a:t>new message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20319" y="3769919"/>
            <a:ext cx="1845952" cy="327948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5-03-04 at 下午2.2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4" y="3657005"/>
            <a:ext cx="188767" cy="15101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3953608" y="3808019"/>
            <a:ext cx="160547" cy="549302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53865" y="3769919"/>
            <a:ext cx="0" cy="1217208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722429"/>
            <a:ext cx="16192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378523"/>
            <a:ext cx="1333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8" y="5304429"/>
            <a:ext cx="1619250" cy="28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2" y="4987127"/>
            <a:ext cx="1334212" cy="2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032552"/>
            <a:ext cx="1410183" cy="32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3075889" y="2611670"/>
            <a:ext cx="5826606" cy="35898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‘</a:t>
            </a:r>
            <a:r>
              <a:rPr lang="en-US" sz="2800" b="1" dirty="0" err="1" smtClean="0"/>
              <a:t>Checkins</a:t>
            </a:r>
            <a:r>
              <a:rPr lang="en-US" sz="2800" dirty="0" smtClean="0"/>
              <a:t>’ view for </a:t>
            </a:r>
            <a:r>
              <a:rPr lang="en-US" sz="2800" b="1" dirty="0" smtClean="0"/>
              <a:t>all</a:t>
            </a:r>
            <a:r>
              <a:rPr lang="en-US" sz="2800" dirty="0" smtClean="0"/>
              <a:t> patients (</a:t>
            </a:r>
            <a:r>
              <a:rPr lang="en-US" sz="2800" b="1" dirty="0" smtClean="0">
                <a:solidFill>
                  <a:srgbClr val="FF0000"/>
                </a:solidFill>
              </a:rPr>
              <a:t>List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22" name="Rectangle 2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30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Checkins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10</a:t>
            </a:fld>
            <a:endParaRPr lang="en-US"/>
          </a:p>
        </p:txBody>
      </p:sp>
      <p:pic>
        <p:nvPicPr>
          <p:cNvPr id="7" name="Voice_01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34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9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09"/>
    </mc:Choice>
    <mc:Fallback>
      <p:transition spd="slow" advTm="19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7"/>
        <p14:stopEvt time="18793" objId="7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7200" y="1464138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Profile</a:t>
            </a:r>
            <a:r>
              <a:rPr lang="en-US" sz="2800" dirty="0" smtClean="0"/>
              <a:t> view for </a:t>
            </a:r>
            <a:r>
              <a:rPr lang="en-US" sz="2800" b="1" dirty="0" smtClean="0"/>
              <a:t>individual</a:t>
            </a:r>
            <a:r>
              <a:rPr lang="en-US" sz="2800" dirty="0" smtClean="0"/>
              <a:t> patient 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9" y="2085499"/>
            <a:ext cx="8851446" cy="423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820332" y="2289936"/>
            <a:ext cx="7120468" cy="4144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74469" y="3577295"/>
            <a:ext cx="1259557" cy="5847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 smtClean="0">
                <a:cs typeface="Arial" panose="020B0604020202020204" pitchFamily="34" charset="0"/>
              </a:rPr>
              <a:t>1. </a:t>
            </a:r>
            <a:r>
              <a:rPr lang="en-CA" sz="1600" b="1" dirty="0" err="1" smtClean="0">
                <a:cs typeface="Arial" panose="020B0604020202020204" pitchFamily="34" charset="0"/>
              </a:rPr>
              <a:t>Checkin</a:t>
            </a:r>
            <a:r>
              <a:rPr lang="en-CA" sz="1600" dirty="0" smtClean="0">
                <a:cs typeface="Arial" panose="020B0604020202020204" pitchFamily="34" charset="0"/>
              </a:rPr>
              <a:t> status</a:t>
            </a:r>
            <a:endParaRPr lang="en-CA" sz="1600" dirty="0"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10132" y="3234525"/>
            <a:ext cx="0" cy="342770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802" y="5017709"/>
            <a:ext cx="1600198" cy="13234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Arial" panose="020B0604020202020204" pitchFamily="34" charset="0"/>
              </a:rPr>
              <a:t>2. </a:t>
            </a:r>
            <a:r>
              <a:rPr lang="en-US" sz="1600" dirty="0" smtClean="0">
                <a:cs typeface="Arial" panose="020B0604020202020204" pitchFamily="34" charset="0"/>
              </a:rPr>
              <a:t>SMS send and response </a:t>
            </a:r>
            <a:r>
              <a:rPr lang="en-US" sz="1600" b="1" dirty="0" smtClean="0">
                <a:cs typeface="Arial" panose="020B0604020202020204" pitchFamily="34" charset="0"/>
              </a:rPr>
              <a:t>History</a:t>
            </a:r>
          </a:p>
          <a:p>
            <a:pPr algn="ctr"/>
            <a:r>
              <a:rPr lang="en-US" sz="1600" dirty="0" smtClean="0">
                <a:cs typeface="Arial" panose="020B0604020202020204" pitchFamily="34" charset="0"/>
              </a:rPr>
              <a:t>(Tip: “Read up”, oldest text on bottom)</a:t>
            </a:r>
          </a:p>
        </p:txBody>
      </p:sp>
      <p:sp>
        <p:nvSpPr>
          <p:cNvPr id="26" name="Right Brace 25"/>
          <p:cNvSpPr/>
          <p:nvPr/>
        </p:nvSpPr>
        <p:spPr>
          <a:xfrm>
            <a:off x="1574797" y="5147733"/>
            <a:ext cx="245535" cy="1168399"/>
          </a:xfrm>
          <a:prstGeom prst="rightBrace">
            <a:avLst>
              <a:gd name="adj1" fmla="val 18677"/>
              <a:gd name="adj2" fmla="val 50926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03531" y="3670380"/>
            <a:ext cx="1733883" cy="230832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4. Complete box </a:t>
            </a:r>
            <a:r>
              <a:rPr lang="en-US" sz="1600" dirty="0" smtClean="0"/>
              <a:t>indicates monthly </a:t>
            </a:r>
            <a:r>
              <a:rPr lang="en-US" sz="1600" dirty="0" err="1" smtClean="0"/>
              <a:t>checkin</a:t>
            </a:r>
            <a:r>
              <a:rPr lang="en-US" sz="1600" dirty="0" smtClean="0"/>
              <a:t> was completed and reviewed by you </a:t>
            </a:r>
          </a:p>
          <a:p>
            <a:pPr algn="ctr"/>
            <a:r>
              <a:rPr lang="en-US" sz="1600" dirty="0" smtClean="0">
                <a:cs typeface="Arial" panose="020B0604020202020204" pitchFamily="34" charset="0"/>
              </a:rPr>
              <a:t>(Tip: Important to check this for NOT ADHERENT patients)</a:t>
            </a:r>
            <a:endParaRPr lang="en-US" sz="1600" dirty="0">
              <a:cs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>
            <a:stCxn id="32" idx="0"/>
          </p:cNvCxnSpPr>
          <p:nvPr/>
        </p:nvCxnSpPr>
        <p:spPr>
          <a:xfrm flipV="1">
            <a:off x="7970473" y="3234526"/>
            <a:ext cx="479262" cy="435854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5" name="Rectangle 1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5635305" y="3994554"/>
            <a:ext cx="1346203" cy="5847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3. Access</a:t>
            </a:r>
            <a:r>
              <a:rPr lang="en-US" sz="1600" dirty="0" smtClean="0"/>
              <a:t> to AAAQ or ACT </a:t>
            </a:r>
            <a:endParaRPr lang="en-US" sz="1600" dirty="0">
              <a:cs typeface="Arial" panose="020B060402020202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520090" y="3205392"/>
            <a:ext cx="253803" cy="743806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11</a:t>
            </a:fld>
            <a:endParaRPr lang="en-US"/>
          </a:p>
        </p:txBody>
      </p:sp>
      <p:pic>
        <p:nvPicPr>
          <p:cNvPr id="4" name="Voice_01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2614" y="6271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5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95"/>
    </mc:Choice>
    <mc:Fallback>
      <p:transition spd="slow" advTm="14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4295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7182" y="1148989"/>
            <a:ext cx="8764418" cy="5411300"/>
            <a:chOff x="227182" y="1148989"/>
            <a:chExt cx="8764418" cy="5411300"/>
          </a:xfrm>
        </p:grpSpPr>
        <p:pic>
          <p:nvPicPr>
            <p:cNvPr id="20" name="Content Placeholder 20" descr="Screen Shot 2015-03-04 at 下午2.35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82" y="1148989"/>
              <a:ext cx="8764418" cy="5411300"/>
            </a:xfrm>
            <a:prstGeom prst="rect">
              <a:avLst/>
            </a:prstGeom>
          </p:spPr>
        </p:pic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00600"/>
              <a:ext cx="8742532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82" y="5334000"/>
              <a:ext cx="8743950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5" name="Rectangle 1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28600" y="6061754"/>
            <a:ext cx="499731" cy="31897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7182" y="5742778"/>
            <a:ext cx="499731" cy="31897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707063" y="6344845"/>
            <a:ext cx="837224" cy="3188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63527" y="4632540"/>
            <a:ext cx="701747" cy="1110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65274" y="4417097"/>
            <a:ext cx="2283435" cy="43088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cs typeface="Arial" panose="020B0604020202020204" pitchFamily="34" charset="0"/>
              </a:rPr>
              <a:t>Patient’s response</a:t>
            </a:r>
            <a:endParaRPr lang="en-US" sz="2200" dirty="0"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44287" y="6344845"/>
            <a:ext cx="2916119" cy="43088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cs typeface="Arial" panose="020B0604020202020204" pitchFamily="34" charset="0"/>
              </a:rPr>
              <a:t>Message sent by </a:t>
            </a:r>
            <a:r>
              <a:rPr lang="en-US" sz="2200" dirty="0" err="1" smtClean="0">
                <a:cs typeface="Arial" panose="020B0604020202020204" pitchFamily="34" charset="0"/>
              </a:rPr>
              <a:t>WelTel</a:t>
            </a:r>
            <a:endParaRPr lang="en-US" sz="2200" dirty="0"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97711" y="5925880"/>
            <a:ext cx="4454004" cy="64495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4460406" y="6504292"/>
            <a:ext cx="685752" cy="1594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460406" y="5742778"/>
            <a:ext cx="499731" cy="31897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23" idx="2"/>
          </p:cNvCxnSpPr>
          <p:nvPr/>
        </p:nvCxnSpPr>
        <p:spPr>
          <a:xfrm>
            <a:off x="3548709" y="4632540"/>
            <a:ext cx="1050448" cy="1120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12</a:t>
            </a:fld>
            <a:endParaRPr lang="en-US"/>
          </a:p>
        </p:txBody>
      </p:sp>
      <p:pic>
        <p:nvPicPr>
          <p:cNvPr id="5" name="Voice_01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34539" y="62792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0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38"/>
    </mc:Choice>
    <mc:Fallback>
      <p:transition spd="slow" advTm="13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13659" objId="5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7182" y="1148989"/>
            <a:ext cx="8764418" cy="5411300"/>
            <a:chOff x="227182" y="1148989"/>
            <a:chExt cx="8764418" cy="5411300"/>
          </a:xfrm>
        </p:grpSpPr>
        <p:pic>
          <p:nvPicPr>
            <p:cNvPr id="13" name="Content Placeholder 20" descr="Screen Shot 2015-03-04 at 下午2.35.4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82" y="1148989"/>
              <a:ext cx="8764418" cy="5411300"/>
            </a:xfrm>
            <a:prstGeom prst="rect">
              <a:avLst/>
            </a:prstGeom>
          </p:spPr>
        </p:pic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00600"/>
              <a:ext cx="8742532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82" y="5334000"/>
              <a:ext cx="8743950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5" name="Rectangle 1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87015" y="5790848"/>
            <a:ext cx="2065374" cy="76944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cs typeface="Arial" panose="020B0604020202020204" pitchFamily="34" charset="0"/>
              </a:rPr>
              <a:t>Identification of </a:t>
            </a:r>
          </a:p>
          <a:p>
            <a:r>
              <a:rPr lang="en-US" sz="2200" dirty="0">
                <a:cs typeface="Arial" panose="020B0604020202020204" pitchFamily="34" charset="0"/>
              </a:rPr>
              <a:t>n</a:t>
            </a:r>
            <a:r>
              <a:rPr lang="en-US" sz="2200" dirty="0" smtClean="0">
                <a:cs typeface="Arial" panose="020B0604020202020204" pitchFamily="34" charset="0"/>
              </a:rPr>
              <a:t>on-adherence</a:t>
            </a:r>
            <a:endParaRPr lang="en-US" sz="2200" dirty="0"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269396" y="5221071"/>
            <a:ext cx="2434855" cy="64495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6" idx="6"/>
          </p:cNvCxnSpPr>
          <p:nvPr/>
        </p:nvCxnSpPr>
        <p:spPr>
          <a:xfrm flipH="1" flipV="1">
            <a:off x="4704251" y="5543550"/>
            <a:ext cx="1582766" cy="6320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5785" y="1987936"/>
            <a:ext cx="3161058" cy="17851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cs typeface="Arial" panose="020B0604020202020204" pitchFamily="34" charset="0"/>
              </a:rPr>
              <a:t>Follow-up questions</a:t>
            </a:r>
          </a:p>
          <a:p>
            <a:r>
              <a:rPr lang="en-US" sz="2200" dirty="0" smtClean="0">
                <a:cs typeface="Arial" panose="020B0604020202020204" pitchFamily="34" charset="0"/>
              </a:rPr>
              <a:t>after identification of</a:t>
            </a:r>
          </a:p>
          <a:p>
            <a:r>
              <a:rPr lang="en-US" sz="2200" dirty="0" smtClean="0">
                <a:cs typeface="Arial" panose="020B0604020202020204" pitchFamily="34" charset="0"/>
              </a:rPr>
              <a:t>non-adherence. If </a:t>
            </a:r>
          </a:p>
          <a:p>
            <a:r>
              <a:rPr lang="en-US" sz="2200" dirty="0" smtClean="0">
                <a:cs typeface="Arial" panose="020B0604020202020204" pitchFamily="34" charset="0"/>
              </a:rPr>
              <a:t>adherent, patient will not </a:t>
            </a:r>
          </a:p>
          <a:p>
            <a:r>
              <a:rPr lang="en-US" sz="2200" dirty="0" smtClean="0">
                <a:cs typeface="Arial" panose="020B0604020202020204" pitchFamily="34" charset="0"/>
              </a:rPr>
              <a:t>receive these texts</a:t>
            </a:r>
            <a:endParaRPr lang="en-US" sz="2200" dirty="0"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625729" y="2424223"/>
            <a:ext cx="973428" cy="2020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625729" y="2424223"/>
            <a:ext cx="983662" cy="9675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625729" y="2424223"/>
            <a:ext cx="973428" cy="17118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625729" y="2424223"/>
            <a:ext cx="1078522" cy="24986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13</a:t>
            </a:fld>
            <a:endParaRPr lang="en-US"/>
          </a:p>
        </p:txBody>
      </p:sp>
      <p:pic>
        <p:nvPicPr>
          <p:cNvPr id="4" name="Voice_01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40292" y="62554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8"/>
    </mc:Choice>
    <mc:Fallback>
      <p:transition spd="slow" advTm="12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2263" objId="4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0552" y="1759682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role in this step is the </a:t>
            </a:r>
            <a:r>
              <a:rPr lang="en-US" sz="2400" u="sng" dirty="0" smtClean="0"/>
              <a:t>most important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EmPhAsIS</a:t>
            </a:r>
            <a:r>
              <a:rPr lang="en-US" sz="2400" dirty="0" smtClean="0"/>
              <a:t> study</a:t>
            </a:r>
          </a:p>
          <a:p>
            <a:r>
              <a:rPr lang="en-US" sz="2400" dirty="0" smtClean="0"/>
              <a:t>Because this is a pragmatic study, please provide counselling according to your practice but we have provided you with some tools to help</a:t>
            </a:r>
          </a:p>
          <a:p>
            <a:endParaRPr lang="en-US" sz="24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92133" y="1600200"/>
            <a:ext cx="429259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Tools</a:t>
            </a:r>
          </a:p>
          <a:p>
            <a:pPr marL="515938" lvl="1" indent="-228600"/>
            <a:r>
              <a:rPr lang="en-US" b="1" dirty="0" smtClean="0"/>
              <a:t>AAAQ</a:t>
            </a:r>
            <a:r>
              <a:rPr lang="en-US" dirty="0" smtClean="0"/>
              <a:t> Questions 2 to 5 to identify adherence barrier</a:t>
            </a:r>
          </a:p>
          <a:p>
            <a:pPr marL="804863" lvl="2" indent="-177800"/>
            <a:r>
              <a:rPr lang="en-US" dirty="0" smtClean="0"/>
              <a:t>Texted to patients OR</a:t>
            </a:r>
          </a:p>
          <a:p>
            <a:pPr marL="804863" lvl="2" indent="-177800"/>
            <a:r>
              <a:rPr lang="en-US" dirty="0" smtClean="0"/>
              <a:t>Accessible via </a:t>
            </a:r>
            <a:r>
              <a:rPr lang="en-US" dirty="0" err="1" smtClean="0"/>
              <a:t>WelTel</a:t>
            </a:r>
            <a:r>
              <a:rPr lang="en-US" dirty="0" smtClean="0"/>
              <a:t> OR</a:t>
            </a:r>
          </a:p>
          <a:p>
            <a:pPr marL="804863" lvl="2" indent="-177800"/>
            <a:r>
              <a:rPr lang="en-US" dirty="0" smtClean="0">
                <a:solidFill>
                  <a:srgbClr val="7030A0"/>
                </a:solidFill>
              </a:rPr>
              <a:t>AAAQ Form</a:t>
            </a:r>
            <a:r>
              <a:rPr lang="en-US" dirty="0" smtClean="0"/>
              <a:t> (in binder)</a:t>
            </a:r>
          </a:p>
          <a:p>
            <a:pPr marL="404813" lvl="1" indent="-177800"/>
            <a:r>
              <a:rPr lang="en-US" dirty="0" smtClean="0"/>
              <a:t>Asthma Control Test (</a:t>
            </a:r>
            <a:r>
              <a:rPr lang="en-US" b="1" dirty="0" smtClean="0"/>
              <a:t>ACT</a:t>
            </a:r>
            <a:r>
              <a:rPr lang="en-US" dirty="0" smtClean="0"/>
              <a:t>) to assess asthma control </a:t>
            </a:r>
          </a:p>
          <a:p>
            <a:pPr marL="804863" lvl="2" indent="-177800"/>
            <a:r>
              <a:rPr lang="en-US" dirty="0" smtClean="0"/>
              <a:t>Accessible via </a:t>
            </a:r>
            <a:r>
              <a:rPr lang="en-US" dirty="0" err="1" smtClean="0"/>
              <a:t>WelTel</a:t>
            </a:r>
            <a:r>
              <a:rPr lang="en-US" dirty="0" smtClean="0"/>
              <a:t> OR</a:t>
            </a:r>
          </a:p>
          <a:p>
            <a:pPr marL="804863" lvl="2" indent="-177800"/>
            <a:r>
              <a:rPr lang="en-US" dirty="0" smtClean="0">
                <a:solidFill>
                  <a:srgbClr val="FF66FF"/>
                </a:solidFill>
              </a:rPr>
              <a:t>ACT Form</a:t>
            </a:r>
            <a:r>
              <a:rPr lang="en-US" dirty="0" smtClean="0"/>
              <a:t> (in binder)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86" y="5175805"/>
            <a:ext cx="392935" cy="4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62" y="3609601"/>
            <a:ext cx="392935" cy="4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14</a:t>
            </a:fld>
            <a:endParaRPr lang="en-US"/>
          </a:p>
        </p:txBody>
      </p:sp>
      <p:pic>
        <p:nvPicPr>
          <p:cNvPr id="5" name="Voice_01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2615" y="62856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7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23"/>
    </mc:Choice>
    <mc:Fallback>
      <p:transition spd="slow" advTm="28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28013" objId="5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Why the </a:t>
            </a:r>
            <a:r>
              <a:rPr lang="en-US" b="1" dirty="0" smtClean="0"/>
              <a:t>AAAQ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By identifying potential adherence barrier, we hope this tool will facilitate your </a:t>
            </a:r>
            <a:r>
              <a:rPr lang="en-US" dirty="0" err="1" smtClean="0"/>
              <a:t>counselling</a:t>
            </a:r>
            <a:endParaRPr lang="en-US" dirty="0" smtClean="0"/>
          </a:p>
          <a:p>
            <a:pPr lvl="1"/>
            <a:r>
              <a:rPr lang="en-US" i="1" dirty="0" smtClean="0"/>
              <a:t>Please note: This is provided as a tool and while we encourage its use, you may decide to use/not use</a:t>
            </a: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pic>
        <p:nvPicPr>
          <p:cNvPr id="2" name="Picture 2" descr="C:\Users\SONY\Desktop\CANON_SC\IMAGE\0001\SCN_000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2902"/>
            <a:ext cx="4191000" cy="542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15</a:t>
            </a:fld>
            <a:endParaRPr lang="en-US"/>
          </a:p>
        </p:txBody>
      </p:sp>
      <p:pic>
        <p:nvPicPr>
          <p:cNvPr id="6" name="Voice_01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6805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0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0"/>
    </mc:Choice>
    <mc:Fallback>
      <p:transition spd="slow" advTm="11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11210" objId="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SONY\Desktop\CANON_SC\IMAGE\0001\SCN_00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2902"/>
            <a:ext cx="4191000" cy="542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Why the </a:t>
            </a:r>
            <a:r>
              <a:rPr lang="en-US" b="1" dirty="0" smtClean="0"/>
              <a:t>AAAQ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By identifying potential adherence barrier, we hope this tool will facilitate your </a:t>
            </a:r>
            <a:r>
              <a:rPr lang="en-US" dirty="0" err="1" smtClean="0"/>
              <a:t>counselling</a:t>
            </a:r>
            <a:endParaRPr lang="en-US" dirty="0" smtClean="0"/>
          </a:p>
          <a:p>
            <a:pPr lvl="1"/>
            <a:r>
              <a:rPr lang="en-US" i="1" dirty="0" smtClean="0"/>
              <a:t>Please note: This is provided as a tool and while we encourage its use, you may decide to use/not use</a:t>
            </a: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03892" y="1772187"/>
            <a:ext cx="2442810" cy="132343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 smtClean="0">
                <a:cs typeface="Arial" panose="020B0604020202020204" pitchFamily="34" charset="0"/>
              </a:rPr>
              <a:t>If form was used, please stick the Patient</a:t>
            </a:r>
            <a:r>
              <a:rPr lang="en-CA" sz="2000" b="1" dirty="0" smtClean="0">
                <a:cs typeface="Arial" panose="020B0604020202020204" pitchFamily="34" charset="0"/>
              </a:rPr>
              <a:t> Study ID </a:t>
            </a:r>
            <a:r>
              <a:rPr lang="en-CA" sz="2000" dirty="0" smtClean="0">
                <a:cs typeface="Arial" panose="020B0604020202020204" pitchFamily="34" charset="0"/>
              </a:rPr>
              <a:t>sticker onto the form</a:t>
            </a:r>
            <a:endParaRPr lang="en-CA" sz="2000" dirty="0">
              <a:cs typeface="Arial" panose="020B0604020202020204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0"/>
          <a:stretch/>
        </p:blipFill>
        <p:spPr bwMode="auto">
          <a:xfrm>
            <a:off x="4741291" y="3102525"/>
            <a:ext cx="1652062" cy="51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2296634" y="1935127"/>
            <a:ext cx="1507258" cy="5171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16</a:t>
            </a:fld>
            <a:endParaRPr lang="en-US"/>
          </a:p>
        </p:txBody>
      </p:sp>
      <p:pic>
        <p:nvPicPr>
          <p:cNvPr id="5" name="Voice_01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4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8"/>
    </mc:Choice>
    <mc:Fallback>
      <p:transition spd="slow" advTm="10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9854" objId="5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</a:t>
            </a:r>
            <a:r>
              <a:rPr lang="en-US" b="1" dirty="0" smtClean="0"/>
              <a:t>ACT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This allows assessment of asthma control</a:t>
            </a:r>
          </a:p>
          <a:p>
            <a:pPr lvl="1"/>
            <a:r>
              <a:rPr lang="en-US" b="1" dirty="0" smtClean="0"/>
              <a:t>If total score is 19 or lower, please advise patient to consult their GP</a:t>
            </a:r>
          </a:p>
          <a:p>
            <a:pPr lvl="1"/>
            <a:r>
              <a:rPr lang="en-US" i="1" dirty="0" smtClean="0"/>
              <a:t>Please note: This is provided as a tool and while we encourage its use, you may decide to use/not use</a:t>
            </a:r>
          </a:p>
          <a:p>
            <a:pPr marL="457200" lvl="1" indent="0">
              <a:buNone/>
            </a:pP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pic>
        <p:nvPicPr>
          <p:cNvPr id="2" name="Picture 2" descr="C:\Users\SONY\Desktop\CANON_SC\IMAGE\0001\SCN_000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205752"/>
            <a:ext cx="4191001" cy="542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17</a:t>
            </a:fld>
            <a:endParaRPr lang="en-US"/>
          </a:p>
        </p:txBody>
      </p:sp>
      <p:pic>
        <p:nvPicPr>
          <p:cNvPr id="5" name="Voice_01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503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00"/>
    </mc:Choice>
    <mc:Fallback>
      <p:transition spd="slow" advTm="20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19612" objId="5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SONY\Desktop\CANON_SC\IMAGE\0001\SCN_0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205752"/>
            <a:ext cx="4191001" cy="542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</a:t>
            </a:r>
            <a:r>
              <a:rPr lang="en-US" b="1" dirty="0" smtClean="0"/>
              <a:t>ACT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This allows assessment of asthma control</a:t>
            </a:r>
          </a:p>
          <a:p>
            <a:pPr lvl="1"/>
            <a:r>
              <a:rPr lang="en-US" b="1" dirty="0" smtClean="0"/>
              <a:t>If total score is 19 or lower, please advise patient to consult their GP</a:t>
            </a:r>
          </a:p>
          <a:p>
            <a:pPr lvl="1"/>
            <a:r>
              <a:rPr lang="en-US" i="1" dirty="0" smtClean="0"/>
              <a:t>Please note: This is provided as a tool and while we encourage its use, you may decide to use/not use</a:t>
            </a:r>
          </a:p>
          <a:p>
            <a:pPr marL="457200" lvl="1" indent="0">
              <a:buNone/>
            </a:pP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96634" y="2098067"/>
            <a:ext cx="1507258" cy="5171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18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03892" y="1772187"/>
            <a:ext cx="2442810" cy="132343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 smtClean="0">
                <a:cs typeface="Arial" panose="020B0604020202020204" pitchFamily="34" charset="0"/>
              </a:rPr>
              <a:t>If form was used, please stick the Patient</a:t>
            </a:r>
            <a:r>
              <a:rPr lang="en-CA" sz="2000" b="1" dirty="0" smtClean="0">
                <a:cs typeface="Arial" panose="020B0604020202020204" pitchFamily="34" charset="0"/>
              </a:rPr>
              <a:t> Study ID </a:t>
            </a:r>
            <a:r>
              <a:rPr lang="en-CA" sz="2000" dirty="0" smtClean="0">
                <a:cs typeface="Arial" panose="020B0604020202020204" pitchFamily="34" charset="0"/>
              </a:rPr>
              <a:t>sticker onto the form</a:t>
            </a:r>
            <a:endParaRPr lang="en-CA" sz="2000" dirty="0">
              <a:cs typeface="Arial" panose="020B0604020202020204" pitchFamily="34" charset="0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0"/>
          <a:stretch/>
        </p:blipFill>
        <p:spPr bwMode="auto">
          <a:xfrm>
            <a:off x="4741291" y="3102525"/>
            <a:ext cx="1652062" cy="51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Voice_01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4400" y="6274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48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49"/>
    </mc:Choice>
    <mc:Fallback>
      <p:transition spd="slow" advTm="11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10591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3332" y="1405459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From </a:t>
            </a:r>
            <a:r>
              <a:rPr lang="en-US" sz="2400" b="1" dirty="0" smtClean="0"/>
              <a:t>Follow-up Instructions for AAAQ and ACT </a:t>
            </a:r>
            <a:r>
              <a:rPr lang="en-US" sz="2400" dirty="0" smtClean="0"/>
              <a:t>(laminated card), possible scenarios: </a:t>
            </a:r>
            <a:endParaRPr lang="en-US" sz="24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019" y="2174583"/>
            <a:ext cx="4822599" cy="42706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900" y="1387402"/>
            <a:ext cx="473740" cy="4980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19</a:t>
            </a:fld>
            <a:endParaRPr lang="en-US"/>
          </a:p>
        </p:txBody>
      </p:sp>
      <p:pic>
        <p:nvPicPr>
          <p:cNvPr id="4" name="Voice_01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4505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0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70"/>
    </mc:Choice>
    <mc:Fallback>
      <p:transition spd="slow" advTm="11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1323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3208" y="192025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325314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6567" y="2835630"/>
            <a:ext cx="8229600" cy="3908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/>
              <a:t>To review how to recruit and screen a potential study participant, </a:t>
            </a:r>
          </a:p>
          <a:p>
            <a:pPr algn="ctr"/>
            <a:r>
              <a:rPr lang="en-US" sz="2000" dirty="0" smtClean="0"/>
              <a:t>please see the previous mini-webinar on:</a:t>
            </a:r>
          </a:p>
          <a:p>
            <a:pPr algn="ctr"/>
            <a:r>
              <a:rPr lang="en-US" sz="2000" b="1" dirty="0" smtClean="0"/>
              <a:t>“Baseline Procedures: Recruiting and Screening Patients”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2000" dirty="0"/>
              <a:t>To review how to </a:t>
            </a:r>
            <a:r>
              <a:rPr lang="en-US" sz="2000" dirty="0" smtClean="0"/>
              <a:t>consent </a:t>
            </a:r>
            <a:r>
              <a:rPr lang="en-US" sz="2000" dirty="0"/>
              <a:t>and </a:t>
            </a:r>
            <a:r>
              <a:rPr lang="en-US" sz="2000" dirty="0" smtClean="0"/>
              <a:t>enroll </a:t>
            </a:r>
            <a:r>
              <a:rPr lang="en-US" sz="2000" dirty="0"/>
              <a:t>a potential study participant, </a:t>
            </a:r>
          </a:p>
          <a:p>
            <a:pPr algn="ctr"/>
            <a:r>
              <a:rPr lang="en-US" sz="2000" dirty="0"/>
              <a:t>please see the previous </a:t>
            </a:r>
            <a:r>
              <a:rPr lang="en-US" sz="2000" dirty="0" smtClean="0"/>
              <a:t>mini-webinar </a:t>
            </a:r>
            <a:r>
              <a:rPr lang="en-US" sz="2000" dirty="0"/>
              <a:t>on:</a:t>
            </a:r>
          </a:p>
          <a:p>
            <a:pPr algn="ctr"/>
            <a:r>
              <a:rPr lang="en-US" sz="2000" b="1" dirty="0" smtClean="0"/>
              <a:t>“Baseline Procedures: Consenting and Enrolling Patients”</a:t>
            </a:r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  <a:p>
            <a:pPr algn="ctr"/>
            <a:r>
              <a:rPr lang="en-US" sz="2000" dirty="0" smtClean="0"/>
              <a:t>To review how to register patients into the </a:t>
            </a:r>
            <a:r>
              <a:rPr lang="en-US" sz="2000" dirty="0" err="1" smtClean="0"/>
              <a:t>WelTel</a:t>
            </a:r>
            <a:r>
              <a:rPr lang="en-US" sz="2000" dirty="0" smtClean="0"/>
              <a:t> platform and initiate text messages, please see previous mini-webinar on:</a:t>
            </a:r>
          </a:p>
          <a:p>
            <a:pPr algn="ctr"/>
            <a:r>
              <a:rPr lang="en-US" sz="2000" b="1" dirty="0" smtClean="0"/>
              <a:t>“Baseline Procedures: Intervention Pharmacy, Next Steps”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</a:t>
            </a:fld>
            <a:endParaRPr lang="en-US"/>
          </a:p>
        </p:txBody>
      </p:sp>
      <p:pic>
        <p:nvPicPr>
          <p:cNvPr id="4" name="Voice_00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6"/>
    </mc:Choice>
    <mc:Fallback>
      <p:transition spd="slow" advTm="7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6613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cs typeface="Arial" panose="020B0604020202020204" pitchFamily="34" charset="0"/>
              </a:rPr>
              <a:t>If you used the </a:t>
            </a:r>
            <a:r>
              <a:rPr lang="en-US" sz="32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AAAQ Form</a:t>
            </a:r>
            <a:r>
              <a:rPr lang="en-US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sz="3200" dirty="0" smtClean="0">
                <a:cs typeface="Arial" panose="020B0604020202020204" pitchFamily="34" charset="0"/>
              </a:rPr>
              <a:t>or the </a:t>
            </a:r>
            <a:r>
              <a:rPr lang="en-US" sz="3200" b="1" dirty="0" smtClean="0">
                <a:solidFill>
                  <a:srgbClr val="FF66FF"/>
                </a:solidFill>
                <a:cs typeface="Arial" panose="020B0604020202020204" pitchFamily="34" charset="0"/>
              </a:rPr>
              <a:t>ACT Form </a:t>
            </a:r>
            <a:r>
              <a:rPr lang="en-US" sz="3200" dirty="0" smtClean="0">
                <a:cs typeface="Arial" panose="020B0604020202020204" pitchFamily="34" charset="0"/>
              </a:rPr>
              <a:t>to follow-up non-adherent patients</a:t>
            </a:r>
            <a:endParaRPr lang="en-US" sz="3200" b="1" dirty="0" smtClean="0">
              <a:cs typeface="Arial" panose="020B0604020202020204" pitchFamily="34" charset="0"/>
            </a:endParaRPr>
          </a:p>
          <a:p>
            <a:r>
              <a:rPr lang="en-US" sz="3200" dirty="0" smtClean="0">
                <a:cs typeface="Arial" panose="020B0604020202020204" pitchFamily="34" charset="0"/>
              </a:rPr>
              <a:t>Stick Patient </a:t>
            </a:r>
            <a:r>
              <a:rPr lang="en-US" sz="3200" b="1" dirty="0" smtClean="0">
                <a:cs typeface="Arial" panose="020B0604020202020204" pitchFamily="34" charset="0"/>
              </a:rPr>
              <a:t>Study ID</a:t>
            </a:r>
            <a:r>
              <a:rPr lang="en-US" sz="3200" dirty="0" smtClean="0">
                <a:cs typeface="Arial" panose="020B0604020202020204" pitchFamily="34" charset="0"/>
              </a:rPr>
              <a:t> onto the forms</a:t>
            </a:r>
          </a:p>
          <a:p>
            <a:r>
              <a:rPr lang="en-US" sz="3200" u="sng" dirty="0" smtClean="0">
                <a:cs typeface="Arial" panose="020B0604020202020204" pitchFamily="34" charset="0"/>
              </a:rPr>
              <a:t>File</a:t>
            </a:r>
            <a:r>
              <a:rPr lang="en-US" sz="3200" dirty="0" smtClean="0">
                <a:cs typeface="Arial" panose="020B0604020202020204" pitchFamily="34" charset="0"/>
              </a:rPr>
              <a:t> completed forms at the back of the study binder</a:t>
            </a:r>
          </a:p>
          <a:p>
            <a:pPr lvl="1">
              <a:buFont typeface="Courier New" pitchFamily="49" charset="0"/>
              <a:buChar char="o"/>
            </a:pPr>
            <a:r>
              <a:rPr lang="en-US" sz="2800" dirty="0" smtClean="0">
                <a:cs typeface="Arial" panose="020B0604020202020204" pitchFamily="34" charset="0"/>
              </a:rPr>
              <a:t>You do not need to fax these forms to UBC</a:t>
            </a:r>
          </a:p>
          <a:p>
            <a:pPr lvl="4"/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20</a:t>
            </a:fld>
            <a:endParaRPr lang="en-US"/>
          </a:p>
        </p:txBody>
      </p:sp>
      <p:pic>
        <p:nvPicPr>
          <p:cNvPr id="3" name="Voice_02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2026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96"/>
    </mc:Choice>
    <mc:Fallback>
      <p:transition spd="slow" advTm="11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11707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6311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-GB" sz="5400" b="1" dirty="0" smtClean="0">
                <a:solidFill>
                  <a:prstClr val="black"/>
                </a:solidFill>
                <a:ea typeface="+mn-ea"/>
                <a:cs typeface="+mn-cs"/>
              </a:rPr>
              <a:t>Congratulations!</a:t>
            </a:r>
            <a:endParaRPr lang="en-CA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508840"/>
            <a:ext cx="822960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/>
              <a:t>You have now successfully completed a monthly follow-up with your patients!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If you are unable to follow-up with a non-adherent patient, please notify the study investigators as soon as possible.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21</a:t>
            </a:fld>
            <a:endParaRPr lang="en-US"/>
          </a:p>
        </p:txBody>
      </p:sp>
      <p:pic>
        <p:nvPicPr>
          <p:cNvPr id="5" name="Voice_02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4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80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40"/>
    </mc:Choice>
    <mc:Fallback>
      <p:transition spd="slow" advTm="17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17385" objId="5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208" y="333756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544770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63208" y="3039526"/>
            <a:ext cx="8617583" cy="3313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2800" b="1" dirty="0" smtClean="0">
                <a:latin typeface="Arial"/>
                <a:ea typeface="Times New Roman"/>
                <a:cs typeface="Times New Roman"/>
              </a:rPr>
              <a:t>Questions?</a:t>
            </a:r>
          </a:p>
          <a:p>
            <a:pPr marL="0" indent="0" algn="ctr">
              <a:buNone/>
            </a:pPr>
            <a:r>
              <a:rPr lang="nl-NL" sz="2800" dirty="0" smtClean="0">
                <a:latin typeface="Arial"/>
                <a:ea typeface="Times New Roman"/>
                <a:cs typeface="Times New Roman"/>
              </a:rPr>
              <a:t>Please do not hesitate to contact us</a:t>
            </a:r>
          </a:p>
          <a:p>
            <a:pPr marL="0" indent="0" algn="ctr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Mary De Vera at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604-827-2138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mdevera@mail.ubc.ca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Research Coordinator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(Louise) at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604-827-1567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louisega@mail.ubc.ca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Fax: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604-827-4014</a:t>
            </a:r>
          </a:p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Mailing Address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2405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Wesbrook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Mall, Vancouver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BC,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Canada V6T 1Z3 </a:t>
            </a:r>
          </a:p>
          <a:p>
            <a:pPr marL="0" indent="0" algn="ctr">
              <a:buNone/>
            </a:pPr>
            <a:endParaRPr lang="nl-NL" dirty="0" smtClean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22</a:t>
            </a:fld>
            <a:endParaRPr lang="en-US"/>
          </a:p>
        </p:txBody>
      </p:sp>
      <p:pic>
        <p:nvPicPr>
          <p:cNvPr id="5" name="Voice_02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4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8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3"/>
    </mc:Choice>
    <mc:Fallback>
      <p:transition spd="slow" advTm="6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6212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 smtClean="0"/>
              <a:t>Monthly Follow-up Procedures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564" y="1600200"/>
            <a:ext cx="4028304" cy="4525963"/>
          </a:xfrm>
        </p:spPr>
        <p:txBody>
          <a:bodyPr>
            <a:noAutofit/>
          </a:bodyPr>
          <a:lstStyle/>
          <a:p>
            <a:pPr marL="454025" indent="-454025">
              <a:buFont typeface="+mj-lt"/>
              <a:buAutoNum type="arabicPeriod"/>
            </a:pPr>
            <a:r>
              <a:rPr lang="en-CA" b="1" dirty="0" smtClean="0"/>
              <a:t>Check monthly</a:t>
            </a:r>
            <a:r>
              <a:rPr lang="en-CA" dirty="0" smtClean="0"/>
              <a:t> </a:t>
            </a:r>
            <a:r>
              <a:rPr lang="en-CA" b="1" dirty="0" smtClean="0"/>
              <a:t>SMS </a:t>
            </a:r>
            <a:r>
              <a:rPr lang="en-CA" dirty="0" smtClean="0"/>
              <a:t>(“</a:t>
            </a:r>
            <a:r>
              <a:rPr lang="en-CA" dirty="0" err="1" smtClean="0"/>
              <a:t>checkins</a:t>
            </a:r>
            <a:r>
              <a:rPr lang="en-CA" dirty="0" smtClean="0"/>
              <a:t>”)</a:t>
            </a:r>
          </a:p>
          <a:p>
            <a:pPr marL="854075" lvl="1" indent="-454025">
              <a:buFont typeface="Arial" pitchFamily="34" charset="0"/>
              <a:buChar char="•"/>
            </a:pPr>
            <a:r>
              <a:rPr lang="en-CA" dirty="0" smtClean="0"/>
              <a:t>Patient </a:t>
            </a:r>
            <a:r>
              <a:rPr lang="en-CA" dirty="0"/>
              <a:t>responses to monthly SMS in </a:t>
            </a:r>
            <a:r>
              <a:rPr lang="en-CA" dirty="0" err="1"/>
              <a:t>WelTel</a:t>
            </a:r>
            <a:r>
              <a:rPr lang="en-CA" dirty="0"/>
              <a:t> platform)</a:t>
            </a:r>
          </a:p>
          <a:p>
            <a:pPr marL="454025" indent="-454025">
              <a:buFont typeface="+mj-lt"/>
              <a:buAutoNum type="arabicPeriod"/>
            </a:pPr>
            <a:endParaRPr lang="en-CA" b="1" dirty="0"/>
          </a:p>
          <a:p>
            <a:pPr marL="454025" indent="-454025">
              <a:buFont typeface="+mj-lt"/>
              <a:buAutoNum type="arabicPeriod"/>
            </a:pPr>
            <a:r>
              <a:rPr lang="en-CA" b="1" dirty="0" smtClean="0"/>
              <a:t>Follow-up non-adherent patients </a:t>
            </a:r>
            <a:r>
              <a:rPr lang="en-CA" dirty="0"/>
              <a:t>by telephone </a:t>
            </a:r>
            <a:r>
              <a:rPr lang="en-CA" dirty="0" smtClean="0"/>
              <a:t>(if </a:t>
            </a:r>
            <a:r>
              <a:rPr lang="en-CA" dirty="0"/>
              <a:t>needed)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14726" y="1600200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your binder</a:t>
            </a:r>
          </a:p>
          <a:p>
            <a:pPr lvl="1"/>
            <a:r>
              <a:rPr lang="en-US" b="1" dirty="0" smtClean="0"/>
              <a:t>Follow-up Instructions for AAAQ and ACT </a:t>
            </a:r>
            <a:r>
              <a:rPr lang="en-US" dirty="0" smtClean="0"/>
              <a:t>(laminated)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797" y="1340650"/>
            <a:ext cx="685733" cy="720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88" y="3260191"/>
            <a:ext cx="2548542" cy="3386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</a:t>
            </a:fld>
            <a:endParaRPr lang="en-US"/>
          </a:p>
        </p:txBody>
      </p:sp>
      <p:pic>
        <p:nvPicPr>
          <p:cNvPr id="12" name="Voice_00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2615" y="62537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"/>
    </mc:Choice>
    <mc:Fallback>
      <p:transition spd="slow" advTm="10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2"/>
        <p14:stopEvt time="10430" objId="1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sending of text messages on the </a:t>
            </a:r>
            <a:r>
              <a:rPr lang="en-US" b="1" dirty="0" smtClean="0"/>
              <a:t>first Monday of every month</a:t>
            </a:r>
            <a:r>
              <a:rPr lang="en-US" dirty="0" smtClean="0"/>
              <a:t> via </a:t>
            </a:r>
            <a:r>
              <a:rPr lang="en-US" dirty="0" err="1" smtClean="0"/>
              <a:t>WelTel</a:t>
            </a:r>
            <a:endParaRPr lang="en-US" dirty="0" smtClean="0"/>
          </a:p>
          <a:p>
            <a:pPr lvl="1"/>
            <a:r>
              <a:rPr lang="en-US" dirty="0" smtClean="0"/>
              <a:t>You will not have to do anything with respect to texting participant yourself</a:t>
            </a:r>
          </a:p>
          <a:p>
            <a:r>
              <a:rPr lang="en-US" dirty="0" smtClean="0"/>
              <a:t>Tip:</a:t>
            </a:r>
          </a:p>
          <a:p>
            <a:pPr lvl="1"/>
            <a:r>
              <a:rPr lang="en-US" dirty="0" smtClean="0"/>
              <a:t>Incorporate monthly SMS checks into workflow by doing “</a:t>
            </a:r>
            <a:r>
              <a:rPr lang="en-US" dirty="0" err="1" smtClean="0"/>
              <a:t>checkins</a:t>
            </a:r>
            <a:r>
              <a:rPr lang="en-US" dirty="0" smtClean="0"/>
              <a:t>” on </a:t>
            </a:r>
            <a:r>
              <a:rPr lang="en-US" dirty="0" err="1" smtClean="0"/>
              <a:t>WelTel</a:t>
            </a:r>
            <a:r>
              <a:rPr lang="en-US" dirty="0" smtClean="0"/>
              <a:t> on first Tuesday (or first Wednesday) of the month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4" name="Rectangle 13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</a:t>
            </a:fld>
            <a:endParaRPr lang="en-US"/>
          </a:p>
        </p:txBody>
      </p:sp>
      <p:pic>
        <p:nvPicPr>
          <p:cNvPr id="5" name="Voice_00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2615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7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63"/>
    </mc:Choice>
    <mc:Fallback>
      <p:transition spd="slow" advTm="17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17350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6" y="1804696"/>
            <a:ext cx="8898494" cy="479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63123" y="3530237"/>
            <a:ext cx="2126213" cy="5232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Info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011163" y="2496374"/>
            <a:ext cx="1356347" cy="987805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23" name="Rectangle 2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12596" y="1522247"/>
            <a:ext cx="2892392" cy="120032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prstClr val="black"/>
                </a:solidFill>
                <a:cs typeface="Arial" panose="020B0604020202020204" pitchFamily="34" charset="0"/>
              </a:rPr>
              <a:t>Go to the </a:t>
            </a:r>
            <a:r>
              <a:rPr lang="en-CA" sz="2400" dirty="0" err="1" smtClean="0">
                <a:solidFill>
                  <a:prstClr val="black"/>
                </a:solidFill>
                <a:cs typeface="Arial" panose="020B0604020202020204" pitchFamily="34" charset="0"/>
              </a:rPr>
              <a:t>EmPhAsIS</a:t>
            </a:r>
            <a:r>
              <a:rPr lang="en-CA" sz="2400" dirty="0" smtClean="0">
                <a:solidFill>
                  <a:prstClr val="black"/>
                </a:solidFill>
                <a:cs typeface="Arial" panose="020B0604020202020204" pitchFamily="34" charset="0"/>
              </a:rPr>
              <a:t> study website:</a:t>
            </a:r>
            <a:r>
              <a:rPr lang="nl-NL" sz="2400" dirty="0" smtClean="0">
                <a:ea typeface="Times New Roman"/>
                <a:cs typeface="Times New Roman"/>
              </a:rPr>
              <a:t> </a:t>
            </a:r>
            <a:r>
              <a:rPr lang="nl-NL" sz="2400" dirty="0">
                <a:ea typeface="Times New Roman"/>
                <a:cs typeface="Times New Roman"/>
                <a:hlinkClick r:id="rId7" action="ppaction://hlinkfile"/>
              </a:rPr>
              <a:t>emphasis.core.ubc.ca</a:t>
            </a:r>
            <a:endParaRPr lang="en-CA" sz="24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</a:t>
            </a:fld>
            <a:endParaRPr lang="en-US"/>
          </a:p>
        </p:txBody>
      </p:sp>
      <p:pic>
        <p:nvPicPr>
          <p:cNvPr id="4" name="Voice_0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4876" y="62969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6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4"/>
    </mc:Choice>
    <mc:Fallback>
      <p:transition spd="slow" advTm="5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5168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2" y="1860329"/>
            <a:ext cx="8781643" cy="472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4842" y="5717600"/>
            <a:ext cx="2319688" cy="9541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Pharmacists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8023" y="3487117"/>
            <a:ext cx="2208777" cy="138499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Enter your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Username</a:t>
            </a:r>
          </a:p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(i.e. phar</a:t>
            </a:r>
            <a:r>
              <a:rPr lang="en-CA" sz="2800" u="sng" dirty="0" smtClean="0">
                <a:solidFill>
                  <a:prstClr val="black"/>
                </a:solidFill>
                <a:cs typeface="Arial" panose="020B0604020202020204" pitchFamily="34" charset="0"/>
              </a:rPr>
              <a:t>007</a:t>
            </a:r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en-CA" sz="28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803227" y="3487117"/>
            <a:ext cx="1742173" cy="261018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307265" y="5232244"/>
            <a:ext cx="939989" cy="485356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24" name="Rectangle 23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</a:t>
            </a:fld>
            <a:endParaRPr lang="en-US"/>
          </a:p>
        </p:txBody>
      </p:sp>
      <p:pic>
        <p:nvPicPr>
          <p:cNvPr id="4" name="Voice_00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4400" y="62786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6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1"/>
    </mc:Choice>
    <mc:Fallback>
      <p:transition spd="slow" advTm="13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3353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3" y="1996475"/>
            <a:ext cx="8763009" cy="471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38500" y="3769753"/>
            <a:ext cx="2171700" cy="9541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</a:p>
          <a:p>
            <a:r>
              <a:rPr lang="en-CA" sz="2800" b="1" dirty="0" err="1" smtClean="0">
                <a:solidFill>
                  <a:prstClr val="black"/>
                </a:solidFill>
                <a:cs typeface="Arial" panose="020B0604020202020204" pitchFamily="34" charset="0"/>
              </a:rPr>
              <a:t>WelTel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 Login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838200" y="4074554"/>
            <a:ext cx="2400300" cy="726047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4" name="Rectangle 13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</a:t>
            </a:fld>
            <a:endParaRPr lang="en-US"/>
          </a:p>
        </p:txBody>
      </p:sp>
      <p:pic>
        <p:nvPicPr>
          <p:cNvPr id="4" name="Voice_00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4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6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6"/>
    </mc:Choice>
    <mc:Fallback>
      <p:transition spd="slow" advTm="5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5313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566863"/>
            <a:ext cx="398145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eft Arrow Callout 10"/>
          <p:cNvSpPr/>
          <p:nvPr/>
        </p:nvSpPr>
        <p:spPr>
          <a:xfrm>
            <a:off x="5501987" y="2884925"/>
            <a:ext cx="3469919" cy="9144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612"/>
            </a:avLst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Enter </a:t>
            </a:r>
            <a:r>
              <a:rPr lang="en-US" sz="2400" b="1" dirty="0" smtClean="0">
                <a:solidFill>
                  <a:schemeClr val="tx1"/>
                </a:solidFill>
              </a:rPr>
              <a:t>Username 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(i.e. phar</a:t>
            </a:r>
            <a:r>
              <a:rPr lang="en-US" sz="2400" u="sng" dirty="0" smtClean="0">
                <a:solidFill>
                  <a:schemeClr val="tx1"/>
                </a:solidFill>
              </a:rPr>
              <a:t>007)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ight Arrow Callout 11"/>
          <p:cNvSpPr/>
          <p:nvPr/>
        </p:nvSpPr>
        <p:spPr>
          <a:xfrm>
            <a:off x="142875" y="3732650"/>
            <a:ext cx="3367912" cy="1084792"/>
          </a:xfrm>
          <a:prstGeom prst="rightArrowCallout">
            <a:avLst>
              <a:gd name="adj1" fmla="val 20918"/>
              <a:gd name="adj2" fmla="val 18878"/>
              <a:gd name="adj3" fmla="val 25000"/>
              <a:gd name="adj4" fmla="val 82633"/>
            </a:avLst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Enter </a:t>
            </a:r>
            <a:r>
              <a:rPr lang="en-US" sz="2400" b="1" dirty="0" smtClean="0">
                <a:solidFill>
                  <a:srgbClr val="000000"/>
                </a:solidFill>
              </a:rPr>
              <a:t>password </a:t>
            </a:r>
            <a:r>
              <a:rPr lang="en-US" sz="2400" dirty="0" smtClean="0">
                <a:solidFill>
                  <a:srgbClr val="000000"/>
                </a:solidFill>
              </a:rPr>
              <a:t>(created by you)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</a:t>
            </a:fld>
            <a:endParaRPr lang="en-US"/>
          </a:p>
        </p:txBody>
      </p:sp>
      <p:pic>
        <p:nvPicPr>
          <p:cNvPr id="4" name="Voice_00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4400" y="63191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1"/>
    </mc:Choice>
    <mc:Fallback>
      <p:transition spd="slow" advTm="8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8702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‘</a:t>
            </a:r>
            <a:r>
              <a:rPr lang="en-US" sz="2800" b="1" dirty="0" err="1" smtClean="0"/>
              <a:t>Checkins</a:t>
            </a:r>
            <a:r>
              <a:rPr lang="en-US" sz="2800" dirty="0" smtClean="0"/>
              <a:t>’ view for </a:t>
            </a:r>
            <a:r>
              <a:rPr lang="en-US" sz="2800" b="1" dirty="0" smtClean="0"/>
              <a:t>all</a:t>
            </a:r>
            <a:r>
              <a:rPr lang="en-US" sz="2800" dirty="0" smtClean="0"/>
              <a:t> patients (</a:t>
            </a:r>
            <a:r>
              <a:rPr lang="en-US" sz="2800" b="1" dirty="0" smtClean="0">
                <a:solidFill>
                  <a:srgbClr val="FF0000"/>
                </a:solidFill>
              </a:rPr>
              <a:t># according to Status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Picture 3" descr="Screen Shot 2015-03-04 at 下午2.03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7" y="2347973"/>
            <a:ext cx="8541028" cy="3853541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722429"/>
            <a:ext cx="16192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378523"/>
            <a:ext cx="1333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8" y="5304429"/>
            <a:ext cx="1619250" cy="28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2" y="4987127"/>
            <a:ext cx="1334212" cy="2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032552"/>
            <a:ext cx="1410183" cy="32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686816" y="3865689"/>
            <a:ext cx="2866384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#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ADHERENT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checkins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6817" y="4714813"/>
            <a:ext cx="2866384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# of NOT ADHERENT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checkins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86815" y="5716656"/>
            <a:ext cx="2866386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checkins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with NO RESPONSE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>
            <a:stCxn id="21" idx="1"/>
          </p:cNvCxnSpPr>
          <p:nvPr/>
        </p:nvCxnSpPr>
        <p:spPr>
          <a:xfrm flipH="1">
            <a:off x="3042022" y="4188855"/>
            <a:ext cx="644794" cy="3182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1"/>
          </p:cNvCxnSpPr>
          <p:nvPr/>
        </p:nvCxnSpPr>
        <p:spPr>
          <a:xfrm flipH="1" flipV="1">
            <a:off x="3042021" y="4846255"/>
            <a:ext cx="644796" cy="191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042022" y="5445390"/>
            <a:ext cx="644794" cy="5944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61466" y="2590801"/>
            <a:ext cx="2714423" cy="330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27" name="Rectangle 26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30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Checkins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</a:t>
            </a:fld>
            <a:endParaRPr lang="en-US"/>
          </a:p>
        </p:txBody>
      </p:sp>
      <p:pic>
        <p:nvPicPr>
          <p:cNvPr id="6" name="Voice_00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34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7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7"/>
    </mc:Choice>
    <mc:Fallback>
      <p:transition spd="slow" advTm="7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7112" objId="6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31386</TotalTime>
  <Words>915</Words>
  <Application>Microsoft Office PowerPoint</Application>
  <PresentationFormat>On-screen Show (4:3)</PresentationFormat>
  <Paragraphs>167</Paragraphs>
  <Slides>22</Slides>
  <Notes>1</Notes>
  <HiddenSlides>0</HiddenSlides>
  <MMClips>22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Monthly Follow-up Procedures</vt:lpstr>
      <vt:lpstr>1. Checkins</vt:lpstr>
      <vt:lpstr>1. Checkins</vt:lpstr>
      <vt:lpstr>1. Checkins</vt:lpstr>
      <vt:lpstr>1. Checkins</vt:lpstr>
      <vt:lpstr>1. Checkins</vt:lpstr>
      <vt:lpstr>1. Checkins</vt:lpstr>
      <vt:lpstr>1. Checkins</vt:lpstr>
      <vt:lpstr>1. Checkins</vt:lpstr>
      <vt:lpstr>1. Checkins</vt:lpstr>
      <vt:lpstr>1. Checkins</vt:lpstr>
      <vt:lpstr>2. Follow-up Non-Adherent Patients</vt:lpstr>
      <vt:lpstr>2. Follow-up Non-Adherent Patients</vt:lpstr>
      <vt:lpstr>2. Follow-up Non-Adherent Patients</vt:lpstr>
      <vt:lpstr>2. Follow-up Non-Adherent Patients</vt:lpstr>
      <vt:lpstr>2. Follow-up Non-Adherent Patients</vt:lpstr>
      <vt:lpstr>2. Follow-up Non-Adherent Patients</vt:lpstr>
      <vt:lpstr>2. Follow-up Non-Adherent Patients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Emphasis Webinar</dc:title>
  <dc:creator>Apple</dc:creator>
  <cp:lastModifiedBy>hdhaag</cp:lastModifiedBy>
  <cp:revision>662</cp:revision>
  <cp:lastPrinted>2015-04-29T17:23:52Z</cp:lastPrinted>
  <dcterms:created xsi:type="dcterms:W3CDTF">2015-02-04T21:33:33Z</dcterms:created>
  <dcterms:modified xsi:type="dcterms:W3CDTF">2015-11-26T03:33:39Z</dcterms:modified>
</cp:coreProperties>
</file>